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5" r:id="rId2"/>
    <p:sldId id="257" r:id="rId3"/>
    <p:sldId id="299" r:id="rId4"/>
    <p:sldId id="298" r:id="rId5"/>
    <p:sldId id="261" r:id="rId6"/>
    <p:sldId id="271" r:id="rId7"/>
    <p:sldId id="274" r:id="rId8"/>
    <p:sldId id="267" r:id="rId9"/>
    <p:sldId id="276" r:id="rId10"/>
    <p:sldId id="275" r:id="rId11"/>
    <p:sldId id="259" r:id="rId12"/>
    <p:sldId id="295" r:id="rId13"/>
    <p:sldId id="296" r:id="rId14"/>
    <p:sldId id="297" r:id="rId15"/>
    <p:sldId id="260" r:id="rId16"/>
    <p:sldId id="277" r:id="rId17"/>
    <p:sldId id="278" r:id="rId18"/>
    <p:sldId id="279" r:id="rId19"/>
    <p:sldId id="280" r:id="rId20"/>
    <p:sldId id="281" r:id="rId21"/>
    <p:sldId id="262" r:id="rId22"/>
    <p:sldId id="282" r:id="rId23"/>
    <p:sldId id="264" r:id="rId24"/>
    <p:sldId id="291" r:id="rId25"/>
    <p:sldId id="292" r:id="rId26"/>
    <p:sldId id="293" r:id="rId27"/>
    <p:sldId id="286" r:id="rId28"/>
    <p:sldId id="294" r:id="rId29"/>
    <p:sldId id="288" r:id="rId30"/>
    <p:sldId id="289" r:id="rId31"/>
    <p:sldId id="290" r:id="rId32"/>
    <p:sldId id="287" r:id="rId33"/>
    <p:sldId id="284" r:id="rId34"/>
    <p:sldId id="28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5"/>
    <p:restoredTop sz="86417"/>
  </p:normalViewPr>
  <p:slideViewPr>
    <p:cSldViewPr snapToGrid="0" snapToObjects="1">
      <p:cViewPr varScale="1">
        <p:scale>
          <a:sx n="129" d="100"/>
          <a:sy n="129" d="100"/>
        </p:scale>
        <p:origin x="7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BFF0C-252A-3449-B87E-40FDAF0CE741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30708-566C-D046-A8FB-9E2E7F19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9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4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3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A3BE-58FA-9F36-019A-3CC21541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B22E99-ED74-8486-8892-D60C3707B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3C34A-F98C-B104-71A8-28B467F05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CC3D-78B5-DF64-2650-9AE7E18EE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2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14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448BD-7012-5DC1-12AD-C83250AA5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D5BD1-8235-81A8-0F4C-1C9FD5467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F2AD5-CB53-3330-57BB-FFF3AEE9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23CFB-F3C9-C9B6-02CE-35905084C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3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0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8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C9E06-70F0-6071-0D41-0E0B60428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DAF18-66D2-E077-122A-FBFF75774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FCE1-54EE-76C2-3FDE-20AF05924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70308-65FD-9A4F-25C2-27971AA36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30708-566C-D046-A8FB-9E2E7F199F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7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DB9A-F7E5-3147-FA1E-65426C83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D87B-886B-1ADE-7F85-CFDE7BAC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080"/>
            <a:ext cx="9027042" cy="3747983"/>
          </a:xfrm>
        </p:spPr>
        <p:txBody>
          <a:bodyPr>
            <a:noAutofit/>
          </a:bodyPr>
          <a:lstStyle/>
          <a:p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Integrating Quality in Teaching: Lessons from Software Quality 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How software quality principles can inspire and improve educational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CD16-20F8-7470-D389-5E2AB7A8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21" y="4284928"/>
            <a:ext cx="8229600" cy="6485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Archana Raghu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533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7CE57-B101-D74A-7230-48CE8528B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1640-83A6-3C23-B4D8-550287C5B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36" y="549648"/>
            <a:ext cx="8715697" cy="16472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Many companies offer </a:t>
            </a:r>
            <a:r>
              <a:rPr lang="en-US" b="1" dirty="0"/>
              <a:t>bug bounties</a:t>
            </a:r>
            <a:r>
              <a:rPr lang="en-US" dirty="0"/>
              <a:t>, where they </a:t>
            </a:r>
            <a:r>
              <a:rPr lang="en-US" b="1" dirty="0"/>
              <a:t>pay hackers</a:t>
            </a:r>
            <a:r>
              <a:rPr lang="en-US" dirty="0"/>
              <a:t> (ethical ones!) to find security bugs.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FE3A-FBF6-1F87-0A2B-026FEC72AD6C}"/>
              </a:ext>
            </a:extLst>
          </p:cNvPr>
          <p:cNvSpPr txBox="1"/>
          <p:nvPr/>
        </p:nvSpPr>
        <p:spPr>
          <a:xfrm>
            <a:off x="887481" y="5615766"/>
            <a:ext cx="7524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Google, Facebook, and Apple have paid out </a:t>
            </a:r>
            <a:r>
              <a:rPr lang="en-US" b="1" dirty="0"/>
              <a:t>millions</a:t>
            </a:r>
            <a:r>
              <a:rPr lang="en-US" dirty="0"/>
              <a:t> in bug bounty 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08759-EEE1-5091-4186-DCD0A50A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46" y="1933639"/>
            <a:ext cx="7772400" cy="2990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5E4B7-C1C9-782C-08E1-2DB015D7116A}"/>
              </a:ext>
            </a:extLst>
          </p:cNvPr>
          <p:cNvSpPr txBox="1"/>
          <p:nvPr/>
        </p:nvSpPr>
        <p:spPr>
          <a:xfrm>
            <a:off x="786146" y="4924361"/>
            <a:ext cx="7524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Source: hackerone.com</a:t>
            </a:r>
          </a:p>
        </p:txBody>
      </p:sp>
    </p:spTree>
    <p:extLst>
      <p:ext uri="{BB962C8B-B14F-4D97-AF65-F5344CB8AC3E}">
        <p14:creationId xmlns:p14="http://schemas.microsoft.com/office/powerpoint/2010/main" val="400578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What Do QA Engineers &amp; Testers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Find and report software bugs before users do</a:t>
            </a:r>
          </a:p>
          <a:p>
            <a:pPr marL="0" indent="0">
              <a:buNone/>
            </a:pPr>
            <a:r>
              <a:rPr dirty="0"/>
              <a:t>• Work with developers to improve software reliability</a:t>
            </a:r>
          </a:p>
          <a:p>
            <a:pPr marL="0" indent="0">
              <a:buNone/>
            </a:pPr>
            <a:r>
              <a:rPr dirty="0"/>
              <a:t>• Use automation, performance, and exploratory testing</a:t>
            </a:r>
          </a:p>
          <a:p>
            <a:pPr marL="0" indent="0">
              <a:buNone/>
            </a:pPr>
            <a:r>
              <a:rPr dirty="0"/>
              <a:t>• Think of it as being a "detective" for software problems!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9BD4-3E37-62F8-6E75-41DACB70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5063-0361-FDA0-2F13-9B4180F1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Unique Career Paths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54FFB6-4E6E-F154-530C-8E866D9D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Software Tester:</a:t>
            </a:r>
            <a:r>
              <a:rPr lang="en-US" dirty="0"/>
              <a:t> Finds bugs in apps before release.</a:t>
            </a:r>
          </a:p>
          <a:p>
            <a:endParaRPr lang="en-US" dirty="0"/>
          </a:p>
          <a:p>
            <a:r>
              <a:rPr lang="en-US" b="1" dirty="0"/>
              <a:t>Automation Engineer:</a:t>
            </a:r>
            <a:r>
              <a:rPr lang="en-US" dirty="0"/>
              <a:t> Writes code that tests software automatically.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Security Tester (Ethical Hacker):</a:t>
            </a:r>
            <a:r>
              <a:rPr lang="en-US" dirty="0"/>
              <a:t> Protects systems from cyber threats.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DevOps Engineer:</a:t>
            </a:r>
            <a:r>
              <a:rPr lang="en-US" dirty="0"/>
              <a:t> Ensures smooth deployment of software updates.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Game Tester:</a:t>
            </a:r>
            <a:r>
              <a:rPr lang="en-US" dirty="0"/>
              <a:t> Tests and improves video games.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AI Quality Engineer:</a:t>
            </a:r>
            <a:r>
              <a:rPr lang="en-US" dirty="0"/>
              <a:t> Ensures AI models are fair and accurate.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Performance Engineer:</a:t>
            </a:r>
            <a:r>
              <a:rPr lang="en-US" dirty="0"/>
              <a:t> Makes software faster and more efficient.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3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0C594-9AF2-F279-5F48-9E017070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D4D9-3D04-F190-89A1-8AEE25F1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Teachers Can Inspire Students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43818-7710-B271-B19C-7FDDB60C05DE}"/>
              </a:ext>
            </a:extLst>
          </p:cNvPr>
          <p:cNvSpPr txBox="1"/>
          <p:nvPr/>
        </p:nvSpPr>
        <p:spPr>
          <a:xfrm>
            <a:off x="609601" y="1983938"/>
            <a:ext cx="8686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</a:t>
            </a:r>
            <a:r>
              <a:rPr lang="en-US" b="1" dirty="0"/>
              <a:t>Simple Classroom Activities:</a:t>
            </a:r>
            <a:endParaRPr lang="en-US" dirty="0"/>
          </a:p>
          <a:p>
            <a:r>
              <a:rPr lang="en-US" dirty="0"/>
              <a:t>1. </a:t>
            </a:r>
            <a:r>
              <a:rPr lang="en-US" i="1" dirty="0"/>
              <a:t>“Find the Bug”</a:t>
            </a:r>
            <a:r>
              <a:rPr lang="en-US" dirty="0"/>
              <a:t> – Have students test a simple app and document issues.</a:t>
            </a:r>
          </a:p>
          <a:p>
            <a:r>
              <a:rPr lang="en-US" dirty="0"/>
              <a:t>2. </a:t>
            </a:r>
            <a:r>
              <a:rPr lang="en-US" i="1" dirty="0"/>
              <a:t>“Debugging Challenge”</a:t>
            </a:r>
            <a:r>
              <a:rPr lang="en-US" dirty="0"/>
              <a:t> – Give students a code snippet with errors to fix.</a:t>
            </a:r>
          </a:p>
          <a:p>
            <a:r>
              <a:rPr lang="en-US" dirty="0"/>
              <a:t>3. </a:t>
            </a:r>
            <a:r>
              <a:rPr lang="en-US" i="1" dirty="0"/>
              <a:t>“Career Day”</a:t>
            </a:r>
            <a:r>
              <a:rPr lang="en-US" dirty="0"/>
              <a:t> – Invite software testers to share their experiences.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Encouraging Critical Thinking:</a:t>
            </a:r>
            <a:endParaRPr lang="en-US" dirty="0"/>
          </a:p>
          <a:p>
            <a:r>
              <a:rPr lang="en-US" dirty="0"/>
              <a:t>• Have students analyze why some apps are more user-friendly than others.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Useful Resources for Teaching:</a:t>
            </a:r>
            <a:endParaRPr lang="en-US" dirty="0"/>
          </a:p>
          <a:p>
            <a:r>
              <a:rPr lang="en-US" dirty="0"/>
              <a:t>• Free online tools: Selenium (automation), Bugzilla (bug tracking).</a:t>
            </a:r>
          </a:p>
          <a:p>
            <a:r>
              <a:rPr lang="en-US" dirty="0"/>
              <a:t>• Websites: Coursera, Udemy, Khan Academy (basic testing courses).</a:t>
            </a:r>
          </a:p>
        </p:txBody>
      </p:sp>
    </p:spTree>
    <p:extLst>
      <p:ext uri="{BB962C8B-B14F-4D97-AF65-F5344CB8AC3E}">
        <p14:creationId xmlns:p14="http://schemas.microsoft.com/office/powerpoint/2010/main" val="336571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31C2-443D-82A2-07C4-A1BFF4D9B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F371-9942-4226-2BF3-A933E2C5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EA08A-5265-615B-2988-6A4C92CC7F37}"/>
              </a:ext>
            </a:extLst>
          </p:cNvPr>
          <p:cNvSpPr txBox="1"/>
          <p:nvPr/>
        </p:nvSpPr>
        <p:spPr>
          <a:xfrm>
            <a:off x="568036" y="1665560"/>
            <a:ext cx="7467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The process of finding and fixing bugs before release.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Types of Testing:</a:t>
            </a:r>
          </a:p>
          <a:p>
            <a:endParaRPr lang="en-US" dirty="0"/>
          </a:p>
          <a:p>
            <a:pPr lvl="1"/>
            <a:r>
              <a:rPr lang="en-US" dirty="0"/>
              <a:t>• </a:t>
            </a:r>
            <a:r>
              <a:rPr lang="en-US" b="1" dirty="0"/>
              <a:t>Manual Testing</a:t>
            </a:r>
            <a:r>
              <a:rPr lang="en-US" dirty="0"/>
              <a:t> – Humans test apps like a user.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• </a:t>
            </a:r>
            <a:r>
              <a:rPr lang="en-US" b="1" dirty="0"/>
              <a:t>Automated Testing</a:t>
            </a:r>
            <a:r>
              <a:rPr lang="en-US" dirty="0"/>
              <a:t> – Programs test apps automatically.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• </a:t>
            </a:r>
            <a:r>
              <a:rPr lang="en-US" b="1" dirty="0"/>
              <a:t>Performance Testing</a:t>
            </a:r>
            <a:r>
              <a:rPr lang="en-US" dirty="0"/>
              <a:t> – Measures speed &amp; stability.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• </a:t>
            </a:r>
            <a:r>
              <a:rPr lang="en-US" b="1" dirty="0"/>
              <a:t>Security Testing</a:t>
            </a:r>
            <a:r>
              <a:rPr lang="en-US" dirty="0"/>
              <a:t> – Checks for vulnerabilities.</a:t>
            </a:r>
          </a:p>
          <a:p>
            <a:pPr lvl="1"/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Quick Demo:</a:t>
            </a:r>
            <a:r>
              <a:rPr lang="en-US" dirty="0"/>
              <a:t> Use a basic buggy website and show how a test script works.</a:t>
            </a:r>
          </a:p>
        </p:txBody>
      </p:sp>
    </p:spTree>
    <p:extLst>
      <p:ext uri="{BB962C8B-B14F-4D97-AF65-F5344CB8AC3E}">
        <p14:creationId xmlns:p14="http://schemas.microsoft.com/office/powerpoint/2010/main" val="1538554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b="1" dirty="0"/>
              <a:t>Why is Software Quality a Great Career?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High demand in tech industries (games, healthcare, finance, etc.)</a:t>
            </a:r>
          </a:p>
          <a:p>
            <a:pPr marL="0" indent="0">
              <a:buNone/>
            </a:pPr>
            <a:r>
              <a:rPr dirty="0"/>
              <a:t>• Opportunities in automation, AI testing, security testing</a:t>
            </a:r>
          </a:p>
          <a:p>
            <a:pPr marL="0" indent="0">
              <a:buNone/>
            </a:pPr>
            <a:r>
              <a:rPr dirty="0"/>
              <a:t>• Great for problem-solvers and detail-oriented thinkers</a:t>
            </a:r>
          </a:p>
          <a:p>
            <a:pPr marL="0" indent="0">
              <a:buNone/>
            </a:pPr>
            <a:r>
              <a:rPr dirty="0"/>
              <a:t>• Can lead to roles in development, DevOps, or cybersecurity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0D14-0806-025C-2369-06D699CA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Strategies to Integrate Quality Concepts into Curriculum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DD04-80B5-C83F-B636-BB043A25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21" y="1600200"/>
            <a:ext cx="8360979" cy="498316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Enhances critical thinking, problem-solving, and attention to detail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Encourages teamwork and clear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Highlights the importance of reliable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2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D9A0-0C8F-9BDC-1069-35F7303B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Classroom Strategies for Teaching Software Quality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41F-82AE-0A1E-89C8-CF06B1C0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2709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Science Classes: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Discuss famous software errors (like NASA's Mars Orbiter incident) in lessons on precision and accuracy.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 simulations or simple programs to demonstrate scientific concepts and incorporate debugging exercises.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Math Classes: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Introduce logic and algorithmic thinking through basic coding exercises.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Highlight the importance of accuracy through arithmetic puzzles involving intentional mistakes in code.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Language Arts: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Improve writing clarity by having students write clear, step-by-step bug reports.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Analyze instructions for clarity, highlighting how unclear instructions can lead to mistakes (bugs).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Social Studies: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Explore historical impacts of technology errors (Y2K, security breaches, etc.).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Discuss the ethical implications and responsibilities in technology usage.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52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F913-5380-9B75-12C3-8CD0105B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Age-Appropriate Activities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7BFB-BD24-E9AB-A463-217A80599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417638"/>
            <a:ext cx="8350469" cy="4708525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Elementary School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Visual debugging puzzles with Scratch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Spot-the-error in visual or interactive stories</a:t>
            </a:r>
          </a:p>
          <a:p>
            <a:pPr marL="0" indent="0" algn="l">
              <a:buNone/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Middle School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Team debugging sessions in Python or JavaScript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Class discussions on technology failures in daily life</a:t>
            </a:r>
          </a:p>
          <a:p>
            <a:pPr marL="0" indent="0" algn="l">
              <a:buNone/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High School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Building and running automated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Exploring advanced topics: performance, security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8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58FE-F051-5C6C-EA19-7E3C7A39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Benefits of Teaching Software Quality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7B36-F1FD-6EC2-7603-FD597817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Equips students with essential skills for the digital 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Prepares students for STEM-related career paths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Develops appreciation and understanding of technology's impact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9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Software Quality?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97735" cy="45259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Ensures apps, websites, and games work as expected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Prevents frustrating user experiences and major failures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• Have you ever used an app that crashed or a game with glitches?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9F16-A6A0-0F3F-6A37-7E752794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Quick Activities to Embed Software Quality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9AFE-9938-0AF2-063A-E2C63011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Bug Reporting: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Teach students the skill of documenting and reporting issues clearly.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Practice this with non-technical examples first (like describing issues in everyday processes).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Mini Quality Challenges: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Brief weekly coding challenges with intentional mistakes for students to debug collaboratively.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7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Tools and Resources for Teachers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Visual Learning: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Scratch,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Blockly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Interactive Platforms: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Code.org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Khan Academy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Advanced Learning: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Test Automation University, Bug Bounties, Open-source Projects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7F47-42D4-A00C-CA57-6B28CEFA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Benefits to Students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0ACC-51EE-4A73-6EAA-B5E94D75D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Enhances critical thinking and problem-solving skills.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Develops communication and collaborative teamwork.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Cultivates resilience and patience through debugging and iterative improvement.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6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Final Thoughts &amp;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Software quality affects everyone</a:t>
            </a:r>
          </a:p>
          <a:p>
            <a:pPr marL="0" indent="0">
              <a:buNone/>
            </a:pPr>
            <a:r>
              <a:rPr dirty="0"/>
              <a:t>• A career in QA can be exciting and rewarding</a:t>
            </a:r>
          </a:p>
          <a:p>
            <a:pPr marL="0" indent="0">
              <a:buNone/>
            </a:pPr>
            <a:r>
              <a:rPr dirty="0"/>
              <a:t>• Any questions?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B7CA-1AFC-423B-8F01-AF2D307BB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3072-BAFB-FAE2-55DB-8685A194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4571-0774-657E-E300-3164FB5B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3277"/>
            <a:ext cx="8686800" cy="27725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Software Development</a:t>
            </a:r>
          </a:p>
          <a:p>
            <a:pPr lvl="1"/>
            <a:r>
              <a:rPr lang="en-US" dirty="0"/>
              <a:t>Understanding Technical Know </a:t>
            </a:r>
            <a:r>
              <a:rPr lang="en-US" dirty="0" err="1"/>
              <a:t>Hows</a:t>
            </a:r>
            <a:endParaRPr lang="en-US" dirty="0"/>
          </a:p>
          <a:p>
            <a:pPr lvl="1"/>
            <a:r>
              <a:rPr lang="en-US" dirty="0"/>
              <a:t>Developing Automated Tests</a:t>
            </a:r>
          </a:p>
          <a:p>
            <a:r>
              <a:rPr lang="en-US" dirty="0"/>
              <a:t>Understanding Business </a:t>
            </a:r>
          </a:p>
          <a:p>
            <a:pPr lvl="1"/>
            <a:r>
              <a:rPr lang="en-US" dirty="0"/>
              <a:t>Understanding the Promise</a:t>
            </a:r>
          </a:p>
          <a:p>
            <a:pPr lvl="1"/>
            <a:r>
              <a:rPr lang="en-US" dirty="0"/>
              <a:t>Some requirements have to be read between the lines</a:t>
            </a:r>
          </a:p>
          <a:p>
            <a:r>
              <a:rPr lang="en-US" dirty="0"/>
              <a:t>Communication </a:t>
            </a:r>
          </a:p>
          <a:p>
            <a:pPr lvl="1"/>
            <a:r>
              <a:rPr lang="en-US" dirty="0"/>
              <a:t>Bridging the gap between Software Development and Business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3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4B39-1848-1E0D-FC04-4CF44F77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AA7D-6E14-AA21-8B0C-A953FBC3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D727-6BA6-FD6E-F2FC-52F3A07F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3277"/>
            <a:ext cx="8686800" cy="2772508"/>
          </a:xfrm>
        </p:spPr>
        <p:txBody>
          <a:bodyPr>
            <a:normAutofit/>
          </a:bodyPr>
          <a:lstStyle/>
          <a:p>
            <a:r>
              <a:rPr lang="en-US" dirty="0"/>
              <a:t>Software Development</a:t>
            </a:r>
          </a:p>
          <a:p>
            <a:pPr lvl="1"/>
            <a:r>
              <a:rPr lang="en-US" dirty="0"/>
              <a:t>Promise you make</a:t>
            </a:r>
          </a:p>
          <a:p>
            <a:r>
              <a:rPr lang="en-US" dirty="0"/>
              <a:t>Software Testing </a:t>
            </a:r>
          </a:p>
          <a:p>
            <a:pPr lvl="1"/>
            <a:r>
              <a:rPr lang="en-US" dirty="0"/>
              <a:t>Promise you keep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1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5121-22A4-8A32-7079-7E0C74A3E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D2AA-AD7C-D7E1-739E-FC9D96AC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3277"/>
            <a:ext cx="8686800" cy="277250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Requirements → Evaluate  → Reporting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1. Getting Requirements</a:t>
            </a:r>
          </a:p>
          <a:p>
            <a:pPr marL="0" indent="0">
              <a:buNone/>
            </a:pPr>
            <a:r>
              <a:rPr lang="en-US" dirty="0"/>
              <a:t># 2. Finding Bugs</a:t>
            </a:r>
          </a:p>
          <a:p>
            <a:pPr marL="0" indent="0">
              <a:buNone/>
            </a:pPr>
            <a:r>
              <a:rPr lang="en-US" dirty="0"/>
              <a:t># 3. Reporting Bugs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6F2863-75BC-7053-63FF-CA8F5DFF2B65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Testing Process</a:t>
            </a:r>
          </a:p>
        </p:txBody>
      </p:sp>
    </p:spTree>
    <p:extLst>
      <p:ext uri="{BB962C8B-B14F-4D97-AF65-F5344CB8AC3E}">
        <p14:creationId xmlns:p14="http://schemas.microsoft.com/office/powerpoint/2010/main" val="248123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E2118-4E45-743F-7CD7-C63E47E26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131CA-7CCD-BCF2-F874-E942F1210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9240"/>
            <a:ext cx="3948400" cy="3066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22C8D2-80E0-0442-7674-AE853E8E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3" y="1529240"/>
            <a:ext cx="3467100" cy="4394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40094-B81F-3039-0931-EE1827EC9E3C}"/>
              </a:ext>
            </a:extLst>
          </p:cNvPr>
          <p:cNvSpPr txBox="1">
            <a:spLocks/>
          </p:cNvSpPr>
          <p:nvPr/>
        </p:nvSpPr>
        <p:spPr>
          <a:xfrm>
            <a:off x="290800" y="3862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Buggy Calculator App</a:t>
            </a:r>
          </a:p>
        </p:txBody>
      </p:sp>
    </p:spTree>
    <p:extLst>
      <p:ext uri="{BB962C8B-B14F-4D97-AF65-F5344CB8AC3E}">
        <p14:creationId xmlns:p14="http://schemas.microsoft.com/office/powerpoint/2010/main" val="57651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AD0D-536A-7470-E855-220FD6A2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8320B-6FD9-1CB6-DD17-95BF6715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37" y="1143000"/>
            <a:ext cx="3948400" cy="3066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AA5AD-EB4F-04C9-614D-B485D37D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891931"/>
            <a:ext cx="3467100" cy="4394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DCAA68-AB96-5EB6-A08F-494C30AB4439}"/>
              </a:ext>
            </a:extLst>
          </p:cNvPr>
          <p:cNvSpPr txBox="1">
            <a:spLocks/>
          </p:cNvSpPr>
          <p:nvPr/>
        </p:nvSpPr>
        <p:spPr>
          <a:xfrm>
            <a:off x="1043238" y="630205"/>
            <a:ext cx="2809172" cy="41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/>
              <a:t>Buggy Calculator App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911FEB-AC4B-484F-1FD6-CE300C41B2B8}"/>
              </a:ext>
            </a:extLst>
          </p:cNvPr>
          <p:cNvSpPr txBox="1">
            <a:spLocks/>
          </p:cNvSpPr>
          <p:nvPr/>
        </p:nvSpPr>
        <p:spPr>
          <a:xfrm>
            <a:off x="4748557" y="3795036"/>
            <a:ext cx="45858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/>
              <a:t>Promise </a:t>
            </a:r>
          </a:p>
          <a:p>
            <a:pPr algn="l"/>
            <a:r>
              <a:rPr lang="en-US" sz="1800" i="1" dirty="0"/>
              <a:t>(Expected Functionality)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B6BBD-EC02-66F0-B862-882099BA9210}"/>
              </a:ext>
            </a:extLst>
          </p:cNvPr>
          <p:cNvSpPr txBox="1">
            <a:spLocks/>
          </p:cNvSpPr>
          <p:nvPr/>
        </p:nvSpPr>
        <p:spPr>
          <a:xfrm>
            <a:off x="3914072" y="151040"/>
            <a:ext cx="53054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# 1.  Getting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9776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A30C-7F0D-F310-8C3B-EE4C328C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2F3F6-FCAE-5407-2056-9FAB2448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891931"/>
            <a:ext cx="34671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E1D57-5127-D1B2-293A-ED2129E13489}"/>
              </a:ext>
            </a:extLst>
          </p:cNvPr>
          <p:cNvSpPr txBox="1"/>
          <p:nvPr/>
        </p:nvSpPr>
        <p:spPr>
          <a:xfrm>
            <a:off x="5720861" y="3834842"/>
            <a:ext cx="296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BUG: Missing label for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02DA8-2409-8FFE-7633-3324C4917B94}"/>
              </a:ext>
            </a:extLst>
          </p:cNvPr>
          <p:cNvSpPr txBox="1"/>
          <p:nvPr/>
        </p:nvSpPr>
        <p:spPr>
          <a:xfrm>
            <a:off x="1230923" y="5781403"/>
            <a:ext cx="296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BUG: Incorrect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D292E-18C5-38EB-D610-4E4CA0D15F6B}"/>
              </a:ext>
            </a:extLst>
          </p:cNvPr>
          <p:cNvSpPr txBox="1"/>
          <p:nvPr/>
        </p:nvSpPr>
        <p:spPr>
          <a:xfrm>
            <a:off x="5691553" y="1525926"/>
            <a:ext cx="2965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BUG: Misaligned CSS, spaces are not evenly distributed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EC42D4-8211-CF76-81B7-45BEB2CBFBC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994639" y="4019508"/>
            <a:ext cx="17262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68AA8F-5CBC-5262-D95B-14118B048333}"/>
              </a:ext>
            </a:extLst>
          </p:cNvPr>
          <p:cNvCxnSpPr>
            <a:cxnSpLocks/>
          </p:cNvCxnSpPr>
          <p:nvPr/>
        </p:nvCxnSpPr>
        <p:spPr>
          <a:xfrm flipH="1">
            <a:off x="4508988" y="1718629"/>
            <a:ext cx="11825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123C1E-14B1-41D2-4B83-CF55EF7D1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559" y="2276203"/>
            <a:ext cx="241300" cy="35052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7321BEF-AC9F-9BB3-4916-4DFBABDF3225}"/>
              </a:ext>
            </a:extLst>
          </p:cNvPr>
          <p:cNvSpPr txBox="1">
            <a:spLocks/>
          </p:cNvSpPr>
          <p:nvPr/>
        </p:nvSpPr>
        <p:spPr>
          <a:xfrm>
            <a:off x="4633662" y="151040"/>
            <a:ext cx="45858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# 2.  Evaluation</a:t>
            </a:r>
          </a:p>
          <a:p>
            <a:r>
              <a:rPr lang="en-US" sz="3600" dirty="0"/>
              <a:t>(Finding Bugs)</a:t>
            </a:r>
          </a:p>
        </p:txBody>
      </p:sp>
    </p:spTree>
    <p:extLst>
      <p:ext uri="{BB962C8B-B14F-4D97-AF65-F5344CB8AC3E}">
        <p14:creationId xmlns:p14="http://schemas.microsoft.com/office/powerpoint/2010/main" val="408427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47A8-E68E-BB64-2609-E930CB79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AEE4-2C38-F49E-6864-551C1D8C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1401-2C93-5425-714A-D75638EB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3277"/>
            <a:ext cx="8686800" cy="27725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Software Development</a:t>
            </a:r>
          </a:p>
          <a:p>
            <a:pPr lvl="1"/>
            <a:r>
              <a:rPr lang="en-US" dirty="0"/>
              <a:t>Understanding Technical Know </a:t>
            </a:r>
            <a:r>
              <a:rPr lang="en-US" dirty="0" err="1"/>
              <a:t>Hows</a:t>
            </a:r>
            <a:endParaRPr lang="en-US" dirty="0"/>
          </a:p>
          <a:p>
            <a:pPr lvl="1"/>
            <a:r>
              <a:rPr lang="en-US" dirty="0"/>
              <a:t>Developing Automated Tests</a:t>
            </a:r>
          </a:p>
          <a:p>
            <a:r>
              <a:rPr lang="en-US" dirty="0"/>
              <a:t>Understanding Business </a:t>
            </a:r>
          </a:p>
          <a:p>
            <a:pPr lvl="1"/>
            <a:r>
              <a:rPr lang="en-US" dirty="0"/>
              <a:t>Understanding the Promise</a:t>
            </a:r>
          </a:p>
          <a:p>
            <a:pPr lvl="1"/>
            <a:r>
              <a:rPr lang="en-US" dirty="0"/>
              <a:t>Some requirements have to be read between the lines</a:t>
            </a:r>
          </a:p>
          <a:p>
            <a:r>
              <a:rPr lang="en-US" dirty="0"/>
              <a:t>Communication </a:t>
            </a:r>
          </a:p>
          <a:p>
            <a:pPr lvl="1"/>
            <a:r>
              <a:rPr lang="en-US" dirty="0"/>
              <a:t>Bridging the gap between Software Development and Business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72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6435-9EF2-8257-2924-DA4242C1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74D45-545B-9318-0F18-46C51DF4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1" y="3651736"/>
            <a:ext cx="3499667" cy="2717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2A6CC9-723E-6CF4-8DD6-C428DEEF4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721" y="1390012"/>
            <a:ext cx="3327725" cy="4077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50011-4E41-65F4-0589-00BEAB8F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54" y="697523"/>
            <a:ext cx="4549876" cy="31769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345630-0812-8266-9CF5-2DDE8F9A836E}"/>
              </a:ext>
            </a:extLst>
          </p:cNvPr>
          <p:cNvCxnSpPr>
            <a:cxnSpLocks/>
          </p:cNvCxnSpPr>
          <p:nvPr/>
        </p:nvCxnSpPr>
        <p:spPr>
          <a:xfrm>
            <a:off x="4054558" y="3429000"/>
            <a:ext cx="1179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ED2FC9D8-972C-F955-A297-2BB804CF6078}"/>
              </a:ext>
            </a:extLst>
          </p:cNvPr>
          <p:cNvSpPr txBox="1">
            <a:spLocks/>
          </p:cNvSpPr>
          <p:nvPr/>
        </p:nvSpPr>
        <p:spPr>
          <a:xfrm>
            <a:off x="4633662" y="151040"/>
            <a:ext cx="45858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# 3.  Reporting Bugs</a:t>
            </a:r>
          </a:p>
        </p:txBody>
      </p:sp>
    </p:spTree>
    <p:extLst>
      <p:ext uri="{BB962C8B-B14F-4D97-AF65-F5344CB8AC3E}">
        <p14:creationId xmlns:p14="http://schemas.microsoft.com/office/powerpoint/2010/main" val="159969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7A7E1-9FAB-AD0F-6F54-580718F2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F824D-6682-1738-11FA-E562D131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8" y="252046"/>
            <a:ext cx="4549876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52A59-E036-071E-D3FE-4B305761B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1" y="3682002"/>
            <a:ext cx="7473461" cy="30704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F8C0A0-6A2A-2BAC-51D5-6790CDABF0F8}"/>
              </a:ext>
            </a:extLst>
          </p:cNvPr>
          <p:cNvCxnSpPr/>
          <p:nvPr/>
        </p:nvCxnSpPr>
        <p:spPr>
          <a:xfrm flipH="1" flipV="1">
            <a:off x="2133600" y="3212123"/>
            <a:ext cx="4630615" cy="130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F005CF-7D9A-A46F-0E2B-AA53201E91B2}"/>
              </a:ext>
            </a:extLst>
          </p:cNvPr>
          <p:cNvCxnSpPr>
            <a:cxnSpLocks/>
          </p:cNvCxnSpPr>
          <p:nvPr/>
        </p:nvCxnSpPr>
        <p:spPr>
          <a:xfrm flipH="1" flipV="1">
            <a:off x="4123592" y="2230179"/>
            <a:ext cx="3261946" cy="379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B44DF-3885-6855-EEC3-5D5B5F67B9FF}"/>
              </a:ext>
            </a:extLst>
          </p:cNvPr>
          <p:cNvSpPr/>
          <p:nvPr/>
        </p:nvSpPr>
        <p:spPr>
          <a:xfrm>
            <a:off x="2542158" y="6015907"/>
            <a:ext cx="5527431" cy="17584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0312D-2A93-9E8A-4E95-2F0ED136316B}"/>
              </a:ext>
            </a:extLst>
          </p:cNvPr>
          <p:cNvSpPr/>
          <p:nvPr/>
        </p:nvSpPr>
        <p:spPr>
          <a:xfrm>
            <a:off x="2554958" y="5407473"/>
            <a:ext cx="5527431" cy="17584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08AE8-C315-E4F3-9ABC-709A37BEEC27}"/>
              </a:ext>
            </a:extLst>
          </p:cNvPr>
          <p:cNvSpPr/>
          <p:nvPr/>
        </p:nvSpPr>
        <p:spPr>
          <a:xfrm>
            <a:off x="2613139" y="4502349"/>
            <a:ext cx="5897813" cy="17584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AA5645D-CE22-5C63-3C60-D05DED9349D2}"/>
              </a:ext>
            </a:extLst>
          </p:cNvPr>
          <p:cNvSpPr txBox="1">
            <a:spLocks/>
          </p:cNvSpPr>
          <p:nvPr/>
        </p:nvSpPr>
        <p:spPr>
          <a:xfrm>
            <a:off x="4633662" y="151040"/>
            <a:ext cx="45858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# 4.  Fixing Bugs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EC63AE-4393-51B9-FBBA-C25BF9CA40B5}"/>
              </a:ext>
            </a:extLst>
          </p:cNvPr>
          <p:cNvSpPr txBox="1">
            <a:spLocks/>
          </p:cNvSpPr>
          <p:nvPr/>
        </p:nvSpPr>
        <p:spPr>
          <a:xfrm>
            <a:off x="7233936" y="3426389"/>
            <a:ext cx="3040541" cy="324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/>
              <a:t>Source Code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2DB1DF4-5888-FF24-6C81-54B305273CF8}"/>
              </a:ext>
            </a:extLst>
          </p:cNvPr>
          <p:cNvSpPr txBox="1">
            <a:spLocks/>
          </p:cNvSpPr>
          <p:nvPr/>
        </p:nvSpPr>
        <p:spPr>
          <a:xfrm>
            <a:off x="764237" y="119772"/>
            <a:ext cx="3040541" cy="324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/>
              <a:t>Buggy App</a:t>
            </a:r>
          </a:p>
        </p:txBody>
      </p:sp>
    </p:spTree>
    <p:extLst>
      <p:ext uri="{BB962C8B-B14F-4D97-AF65-F5344CB8AC3E}">
        <p14:creationId xmlns:p14="http://schemas.microsoft.com/office/powerpoint/2010/main" val="281575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914B-2E70-6ADC-989A-351AF58D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lculator with a calculator and a note&#10;&#10;AI-generated content may be incorrect.">
            <a:extLst>
              <a:ext uri="{FF2B5EF4-FFF2-40B4-BE49-F238E27FC236}">
                <a16:creationId xmlns:a16="http://schemas.microsoft.com/office/drawing/2014/main" id="{F828F4AF-965D-3CAB-FC10-8C8CED1F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40" y="763613"/>
            <a:ext cx="4857719" cy="25624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BA92BE-E8CF-1AEA-6B67-D8D47298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29000"/>
            <a:ext cx="7772400" cy="31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615C-F6C3-B9F7-99AB-C577AF91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C04B1E-7914-4803-966F-7D42E585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4" y="1114402"/>
            <a:ext cx="4890744" cy="4328308"/>
          </a:xfrm>
          <a:prstGeom prst="rect">
            <a:avLst/>
          </a:prstGeom>
        </p:spPr>
      </p:pic>
      <p:pic>
        <p:nvPicPr>
          <p:cNvPr id="8" name="Picture 7" descr="A calculator with a calculator and a note&#10;&#10;AI-generated content may be incorrect.">
            <a:extLst>
              <a:ext uri="{FF2B5EF4-FFF2-40B4-BE49-F238E27FC236}">
                <a16:creationId xmlns:a16="http://schemas.microsoft.com/office/drawing/2014/main" id="{81C8B94E-2B6B-40A9-4428-70269C07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26" y="815383"/>
            <a:ext cx="2529629" cy="1334379"/>
          </a:xfrm>
          <a:prstGeom prst="rect">
            <a:avLst/>
          </a:prstGeom>
        </p:spPr>
      </p:pic>
      <p:pic>
        <p:nvPicPr>
          <p:cNvPr id="9" name="Picture 8" descr="A screenshot of a calendar&#10;&#10;AI-generated content may be incorrect.">
            <a:extLst>
              <a:ext uri="{FF2B5EF4-FFF2-40B4-BE49-F238E27FC236}">
                <a16:creationId xmlns:a16="http://schemas.microsoft.com/office/drawing/2014/main" id="{C67805FA-5E51-656B-99B0-6B9C2A50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05" y="4753642"/>
            <a:ext cx="2529629" cy="1207897"/>
          </a:xfrm>
          <a:prstGeom prst="rect">
            <a:avLst/>
          </a:prstGeom>
        </p:spPr>
      </p:pic>
      <p:pic>
        <p:nvPicPr>
          <p:cNvPr id="17" name="Picture 1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F1B1FE3-5A4D-BB56-D7EA-38710E0FD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56" y="2620014"/>
            <a:ext cx="2285725" cy="15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1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B335B-35F3-E982-D609-914877F2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7B8AF3-CFB8-EA4D-2ADC-BF3684BA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4" y="1114402"/>
            <a:ext cx="4890744" cy="4328308"/>
          </a:xfrm>
          <a:prstGeom prst="rect">
            <a:avLst/>
          </a:prstGeom>
        </p:spPr>
      </p:pic>
      <p:pic>
        <p:nvPicPr>
          <p:cNvPr id="8" name="Picture 7" descr="A calculator with a calculator and a note&#10;&#10;AI-generated content may be incorrect.">
            <a:extLst>
              <a:ext uri="{FF2B5EF4-FFF2-40B4-BE49-F238E27FC236}">
                <a16:creationId xmlns:a16="http://schemas.microsoft.com/office/drawing/2014/main" id="{2CD202E1-C65E-173A-FBD9-BF68E8C1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26" y="815383"/>
            <a:ext cx="2529629" cy="1334379"/>
          </a:xfrm>
          <a:prstGeom prst="rect">
            <a:avLst/>
          </a:prstGeom>
        </p:spPr>
      </p:pic>
      <p:pic>
        <p:nvPicPr>
          <p:cNvPr id="9" name="Picture 8" descr="A screenshot of a calendar&#10;&#10;AI-generated content may be incorrect.">
            <a:extLst>
              <a:ext uri="{FF2B5EF4-FFF2-40B4-BE49-F238E27FC236}">
                <a16:creationId xmlns:a16="http://schemas.microsoft.com/office/drawing/2014/main" id="{613891CB-D34A-8EFC-398F-4381F8A27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05" y="4753642"/>
            <a:ext cx="2529629" cy="12078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981C7D-8ECE-1F39-E2D8-C2EB2C0DF84E}"/>
              </a:ext>
            </a:extLst>
          </p:cNvPr>
          <p:cNvCxnSpPr>
            <a:cxnSpLocks/>
          </p:cNvCxnSpPr>
          <p:nvPr/>
        </p:nvCxnSpPr>
        <p:spPr>
          <a:xfrm flipV="1">
            <a:off x="3634292" y="2149762"/>
            <a:ext cx="2517134" cy="20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90CFD5-4EA8-AC0A-8C39-A14AE65D7F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34292" y="5223164"/>
            <a:ext cx="2530713" cy="13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6D5B7BF-8FC8-FFC0-37B1-964740D61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56" y="2620014"/>
            <a:ext cx="2285725" cy="155429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D907B-AC38-3486-C5CA-43DD2CC07AB2}"/>
              </a:ext>
            </a:extLst>
          </p:cNvPr>
          <p:cNvCxnSpPr>
            <a:cxnSpLocks/>
          </p:cNvCxnSpPr>
          <p:nvPr/>
        </p:nvCxnSpPr>
        <p:spPr>
          <a:xfrm flipV="1">
            <a:off x="3700165" y="3751106"/>
            <a:ext cx="2520918" cy="737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8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7017-5BF2-FBDF-F00F-0AE67AFA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CE37-5CDC-319E-F38B-BD5CB546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Software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5152-F913-FAE1-AEAA-A5F872A97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597735" cy="4525963"/>
          </a:xfrm>
        </p:spPr>
        <p:txBody>
          <a:bodyPr>
            <a:normAutofit/>
          </a:bodyPr>
          <a:lstStyle/>
          <a:p>
            <a:r>
              <a:rPr lang="en-US" b="1" dirty="0"/>
              <a:t>Definition:</a:t>
            </a:r>
            <a:r>
              <a:rPr lang="en-US" dirty="0"/>
              <a:t> Ensuring software meets expected functionality, performance, security, and usability.</a:t>
            </a:r>
          </a:p>
          <a:p>
            <a:r>
              <a:rPr lang="en-US" b="1" dirty="0"/>
              <a:t>Key Aspects of Software Quality:</a:t>
            </a:r>
            <a:endParaRPr lang="en-US" dirty="0"/>
          </a:p>
          <a:p>
            <a:pPr lvl="1"/>
            <a:r>
              <a:rPr lang="en-US" b="1" dirty="0"/>
              <a:t>Functionality</a:t>
            </a:r>
            <a:r>
              <a:rPr lang="en-US" dirty="0"/>
              <a:t> – Does the software do what it should?</a:t>
            </a:r>
          </a:p>
          <a:p>
            <a:pPr lvl="1"/>
            <a:r>
              <a:rPr lang="en-US" b="1" dirty="0"/>
              <a:t>Usability</a:t>
            </a:r>
            <a:r>
              <a:rPr lang="en-US" dirty="0"/>
              <a:t> – Is it easy to use?</a:t>
            </a:r>
          </a:p>
          <a:p>
            <a:pPr lvl="1"/>
            <a:r>
              <a:rPr lang="en-US" b="1" dirty="0"/>
              <a:t>Security</a:t>
            </a:r>
            <a:r>
              <a:rPr lang="en-US" dirty="0"/>
              <a:t> – Can hackers exploit it?</a:t>
            </a:r>
          </a:p>
          <a:p>
            <a:pPr lvl="1"/>
            <a:r>
              <a:rPr lang="en-US" b="1" dirty="0"/>
              <a:t>Performance</a:t>
            </a:r>
            <a:r>
              <a:rPr lang="en-US" dirty="0"/>
              <a:t> – Does it work fast and efficiently?</a:t>
            </a:r>
          </a:p>
        </p:txBody>
      </p:sp>
    </p:spTree>
    <p:extLst>
      <p:ext uri="{BB962C8B-B14F-4D97-AF65-F5344CB8AC3E}">
        <p14:creationId xmlns:p14="http://schemas.microsoft.com/office/powerpoint/2010/main" val="335984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02" y="2697205"/>
            <a:ext cx="8229600" cy="1143000"/>
          </a:xfrm>
        </p:spPr>
        <p:txBody>
          <a:bodyPr/>
          <a:lstStyle/>
          <a:p>
            <a:r>
              <a:rPr dirty="0"/>
              <a:t>Fun Facts About Software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696784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The first computer bug was an actual moth!</a:t>
            </a:r>
          </a:p>
          <a:p>
            <a:pPr marL="0" indent="0">
              <a:buNone/>
            </a:pPr>
            <a:r>
              <a:rPr dirty="0"/>
              <a:t>• Google, Amazon, and Microsoft hire thousands of QA engineers</a:t>
            </a:r>
          </a:p>
          <a:p>
            <a:pPr marL="0" indent="0">
              <a:buNone/>
            </a:pPr>
            <a:r>
              <a:rPr dirty="0"/>
              <a:t>• Video game testers are part of the QA world!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93275-458F-8E57-3144-D8F18F99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2857-B23F-0051-7676-CB8CA7BA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37" y="54964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</a:t>
            </a:r>
            <a:r>
              <a:rPr lang="en-US" b="1" dirty="0"/>
              <a:t>1947</a:t>
            </a:r>
            <a:r>
              <a:rPr lang="en-US" dirty="0"/>
              <a:t>, a team working on the </a:t>
            </a:r>
            <a:r>
              <a:rPr lang="en-US" b="1" dirty="0"/>
              <a:t>Harvard Mark II</a:t>
            </a:r>
            <a:r>
              <a:rPr lang="en-US" dirty="0"/>
              <a:t> computer discovered a malfunction caused by an actual </a:t>
            </a:r>
            <a:r>
              <a:rPr lang="en-US" b="1" dirty="0"/>
              <a:t>moth</a:t>
            </a:r>
            <a:r>
              <a:rPr lang="en-US" dirty="0"/>
              <a:t> trapped in a relay.</a:t>
            </a:r>
          </a:p>
        </p:txBody>
      </p:sp>
      <p:pic>
        <p:nvPicPr>
          <p:cNvPr id="1026" name="Picture 2" descr="The world's first computer bug was literally a bug! In 1947, a moth was  trapped in Mark II computer at Harvard university leading to the term  &quot;debugging&quot;. : r/Damnthatsinteresting">
            <a:extLst>
              <a:ext uri="{FF2B5EF4-FFF2-40B4-BE49-F238E27FC236}">
                <a16:creationId xmlns:a16="http://schemas.microsoft.com/office/drawing/2014/main" id="{DD04FB44-14B4-C20E-A9A8-6934FE092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03645"/>
            <a:ext cx="3840480" cy="251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F7A85-DB0F-315F-C2B5-D99A7DD47176}"/>
              </a:ext>
            </a:extLst>
          </p:cNvPr>
          <p:cNvSpPr txBox="1"/>
          <p:nvPr/>
        </p:nvSpPr>
        <p:spPr>
          <a:xfrm>
            <a:off x="809897" y="5479199"/>
            <a:ext cx="7524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team removed the moth and taped it into a logbook, labeling it as the </a:t>
            </a:r>
            <a:r>
              <a:rPr lang="en-US" b="1" dirty="0"/>
              <a:t>“first actual case of a bug being found.”</a:t>
            </a:r>
            <a:endParaRPr lang="en-US" dirty="0"/>
          </a:p>
        </p:txBody>
      </p:sp>
      <p:pic>
        <p:nvPicPr>
          <p:cNvPr id="2054" name="Picture 6" descr="The Computer bug – History of Sorts">
            <a:extLst>
              <a:ext uri="{FF2B5EF4-FFF2-40B4-BE49-F238E27FC236}">
                <a16:creationId xmlns:a16="http://schemas.microsoft.com/office/drawing/2014/main" id="{40EA62C0-0462-CFE5-D022-0951EAAD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07" y="2403645"/>
            <a:ext cx="3720604" cy="25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27CF0-CA34-0778-9492-4B71E6B3A110}"/>
              </a:ext>
            </a:extLst>
          </p:cNvPr>
          <p:cNvSpPr txBox="1"/>
          <p:nvPr/>
        </p:nvSpPr>
        <p:spPr>
          <a:xfrm>
            <a:off x="455507" y="4938850"/>
            <a:ext cx="359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Harvard Mark II</a:t>
            </a:r>
          </a:p>
        </p:txBody>
      </p:sp>
    </p:spTree>
    <p:extLst>
      <p:ext uri="{BB962C8B-B14F-4D97-AF65-F5344CB8AC3E}">
        <p14:creationId xmlns:p14="http://schemas.microsoft.com/office/powerpoint/2010/main" val="144638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9F919-6C4D-051D-BD38-69C94C728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A72ABA-326F-47DB-8433-609F1F97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E0478F-5E46-274A-E985-057723B4C10D}"/>
              </a:ext>
            </a:extLst>
          </p:cNvPr>
          <p:cNvSpPr txBox="1">
            <a:spLocks/>
          </p:cNvSpPr>
          <p:nvPr/>
        </p:nvSpPr>
        <p:spPr>
          <a:xfrm>
            <a:off x="3170019" y="557192"/>
            <a:ext cx="6609806" cy="2226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Grace “Amazing Grace” Hopper</a:t>
            </a:r>
          </a:p>
        </p:txBody>
      </p:sp>
      <p:pic>
        <p:nvPicPr>
          <p:cNvPr id="9" name="Picture 2" descr="Grace Hopper, computing pioneer — Harvard Gazette">
            <a:extLst>
              <a:ext uri="{FF2B5EF4-FFF2-40B4-BE49-F238E27FC236}">
                <a16:creationId xmlns:a16="http://schemas.microsoft.com/office/drawing/2014/main" id="{58FA749D-9A32-9879-DA1D-86FA5978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r="17705" b="-2"/>
          <a:stretch/>
        </p:blipFill>
        <p:spPr bwMode="auto">
          <a:xfrm>
            <a:off x="27090" y="63724"/>
            <a:ext cx="3136343" cy="286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C846F0-DFBC-3F9A-3B57-D01729BC6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355" y="2954935"/>
            <a:ext cx="4870629" cy="3226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sz="1800" dirty="0"/>
              <a:t>While the term </a:t>
            </a:r>
            <a:r>
              <a:rPr lang="en-US" sz="1800" b="1" dirty="0"/>
              <a:t>“debugging”</a:t>
            </a:r>
            <a:r>
              <a:rPr lang="en-US" sz="1800" dirty="0"/>
              <a:t> had existed before, Grace Hopper helped popularize it in computing, making this incident a famous part of computer history.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0A938E-9FB9-EBCE-EC3A-53C7843B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0" y="3094817"/>
            <a:ext cx="3142929" cy="36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8614-930C-091A-3D76-3285F81AD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6A9-D63E-CF65-F878-6FBF5817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29" y="567720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NASA lost $327.6 Million</a:t>
            </a:r>
            <a:endParaRPr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958B-EA68-53F4-F5B9-6C6AF81E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6" y="337161"/>
            <a:ext cx="8467107" cy="736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Google Sans"/>
              </a:rPr>
              <a:t>The Mars Climate Orbiter, part of the Mars Surveyor '98 program, was designed to study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Mars</a:t>
            </a:r>
            <a:r>
              <a:rPr lang="en-US" sz="1800" b="0" i="0" dirty="0">
                <a:effectLst/>
                <a:latin typeface="Google Sans"/>
              </a:rPr>
              <a:t>' climate, atmosphere, and surface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7172" name="Picture 4" descr="A 328-Million-Dollar Conversion Error | by Michele Diodati | Amazing  Science | Medium">
            <a:extLst>
              <a:ext uri="{FF2B5EF4-FFF2-40B4-BE49-F238E27FC236}">
                <a16:creationId xmlns:a16="http://schemas.microsoft.com/office/drawing/2014/main" id="{FC3DB7A0-BE59-45E7-6A3E-8810652A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78" y="2021765"/>
            <a:ext cx="2736668" cy="24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C075C-96B6-4678-259D-543249C70B50}"/>
              </a:ext>
            </a:extLst>
          </p:cNvPr>
          <p:cNvSpPr txBox="1"/>
          <p:nvPr/>
        </p:nvSpPr>
        <p:spPr>
          <a:xfrm>
            <a:off x="583826" y="4550564"/>
            <a:ext cx="359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Mars Climate Orbiter (artistic illustration)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FFC4C-545B-B381-923F-5CA68A493193}"/>
              </a:ext>
            </a:extLst>
          </p:cNvPr>
          <p:cNvSpPr txBox="1"/>
          <p:nvPr/>
        </p:nvSpPr>
        <p:spPr>
          <a:xfrm>
            <a:off x="4525840" y="4550564"/>
            <a:ext cx="359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MCO Trajectory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34F60-1368-CDD6-76A0-23D93BBE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04" y="2021765"/>
            <a:ext cx="3900450" cy="2509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5281E9-3C59-65E9-AA3B-EDF7DD9F4950}"/>
              </a:ext>
            </a:extLst>
          </p:cNvPr>
          <p:cNvSpPr txBox="1"/>
          <p:nvPr/>
        </p:nvSpPr>
        <p:spPr>
          <a:xfrm>
            <a:off x="439386" y="945952"/>
            <a:ext cx="79710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mismatch between the </a:t>
            </a: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metric units used by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NASA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imperial units used by the spacecraft builder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Lockheed Martin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9D92-C513-958F-589A-2FD809F0F434}"/>
              </a:ext>
            </a:extLst>
          </p:cNvPr>
          <p:cNvSpPr txBox="1"/>
          <p:nvPr/>
        </p:nvSpPr>
        <p:spPr>
          <a:xfrm>
            <a:off x="635329" y="5165403"/>
            <a:ext cx="8698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</a:rPr>
              <a:t>This unit mismatch caused the spacecraft to enter Mars' atmosphere at a much lower altitude than intended, resulting in its destruction</a:t>
            </a:r>
            <a:endParaRPr lang="en-US" dirty="0"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9E6106-62DD-9EDF-5CC2-7DCE0A0C3A76}"/>
              </a:ext>
            </a:extLst>
          </p:cNvPr>
          <p:cNvCxnSpPr>
            <a:cxnSpLocks/>
          </p:cNvCxnSpPr>
          <p:nvPr/>
        </p:nvCxnSpPr>
        <p:spPr>
          <a:xfrm flipV="1">
            <a:off x="6729450" y="2731325"/>
            <a:ext cx="0" cy="2357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1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C6E1-5AE9-97A2-8BC5-32C124F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AF02-3598-EA39-E5E7-54F12932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36" y="796718"/>
            <a:ext cx="8429462" cy="23023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The Ariane 5 Explosion (1996)</a:t>
            </a:r>
            <a:r>
              <a:rPr lang="en-US" sz="1800" dirty="0"/>
              <a:t> – A software bug caused the European Space Agency’s rocket to self-destruct seconds after launch, costing </a:t>
            </a:r>
            <a:r>
              <a:rPr lang="en-US" sz="1800" b="1" dirty="0"/>
              <a:t>$370 million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The Y2K Bug (1999-2000)</a:t>
            </a:r>
            <a:r>
              <a:rPr lang="en-US" sz="1800" dirty="0"/>
              <a:t> – A date storage issue that caused global panic and led to massive software fixes worldwide.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Therac-25 Radiation Machine (1985-1987)</a:t>
            </a:r>
            <a:r>
              <a:rPr lang="en-US" sz="1800" dirty="0"/>
              <a:t> – A software bug in a medical radiation machine led to </a:t>
            </a:r>
            <a:r>
              <a:rPr lang="en-US" sz="1800" b="1" dirty="0"/>
              <a:t>overdoses and patient deaths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Knight Capital’s $440 Million Trading Bug (2012)</a:t>
            </a:r>
            <a:r>
              <a:rPr lang="en-US" sz="1800" dirty="0"/>
              <a:t> – A financial software glitch caused a massive market loss in </a:t>
            </a:r>
            <a:r>
              <a:rPr lang="en-US" sz="1800" b="1" dirty="0"/>
              <a:t>45 minutes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2603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4947</TotalTime>
  <Words>1369</Words>
  <Application>Microsoft Macintosh PowerPoint</Application>
  <PresentationFormat>On-screen Show (4:3)</PresentationFormat>
  <Paragraphs>198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-webkit-standard</vt:lpstr>
      <vt:lpstr>Aptos</vt:lpstr>
      <vt:lpstr>Arial</vt:lpstr>
      <vt:lpstr>Calibri</vt:lpstr>
      <vt:lpstr>Google Sans</vt:lpstr>
      <vt:lpstr>Office Theme</vt:lpstr>
      <vt:lpstr> Integrating Quality in Teaching: Lessons from Software Quality  How software quality principles can inspire and improve educational practices</vt:lpstr>
      <vt:lpstr>What is Software Quality?</vt:lpstr>
      <vt:lpstr>Software Testing</vt:lpstr>
      <vt:lpstr>What is Software Quality?</vt:lpstr>
      <vt:lpstr>Fun Facts About Software Testing</vt:lpstr>
      <vt:lpstr>PowerPoint Presentation</vt:lpstr>
      <vt:lpstr>PowerPoint Presentation</vt:lpstr>
      <vt:lpstr>NASA lost $327.6 Million</vt:lpstr>
      <vt:lpstr>PowerPoint Presentation</vt:lpstr>
      <vt:lpstr>PowerPoint Presentation</vt:lpstr>
      <vt:lpstr>What Do QA Engineers &amp; Testers Do?</vt:lpstr>
      <vt:lpstr>Unique Career Paths</vt:lpstr>
      <vt:lpstr>How Teachers Can Inspire Students</vt:lpstr>
      <vt:lpstr>What is Software Testing</vt:lpstr>
      <vt:lpstr>Why is Software Quality a Great Career?</vt:lpstr>
      <vt:lpstr>Strategies to Integrate Quality Concepts into Curriculum</vt:lpstr>
      <vt:lpstr>Classroom Strategies for Teaching Software Quality </vt:lpstr>
      <vt:lpstr>Age-Appropriate Activities </vt:lpstr>
      <vt:lpstr>Benefits of Teaching Software Quality </vt:lpstr>
      <vt:lpstr>  Quick Activities to Embed Software Quality  </vt:lpstr>
      <vt:lpstr>Tools and Resources for Teachers</vt:lpstr>
      <vt:lpstr>Benefits to Students </vt:lpstr>
      <vt:lpstr>Final Thoughts &amp; Q&amp;A</vt:lpstr>
      <vt:lpstr>Software Testing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Akshay Kale</cp:lastModifiedBy>
  <cp:revision>11</cp:revision>
  <dcterms:created xsi:type="dcterms:W3CDTF">2013-01-27T09:14:16Z</dcterms:created>
  <dcterms:modified xsi:type="dcterms:W3CDTF">2025-03-09T22:11:14Z</dcterms:modified>
  <cp:category/>
</cp:coreProperties>
</file>